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70" r:id="rId6"/>
    <p:sldId id="271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A64B01-28FF-4E13-B009-F57BCD07B5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CE98A2F-E893-4D51-93DD-F5E9C5C83D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DBF916-EEF0-4861-9525-28CE81317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E52E0E-F72C-428E-8A33-FB2570212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23B86D-01B1-47E9-89FA-AB1AA2BA0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98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55CD8B-A405-4000-954D-0B5289F7E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775D7C6-5139-4A5E-9F34-765FD5678E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BCA4E3-060A-4203-9095-E530F0A46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B7A392-2ED5-45E8-9D81-6A1370C67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484147-24A7-4173-A61E-7C813C90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403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1786FBB-CD96-48B3-AE0E-D14EF0C437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45265A-122C-405C-82E1-6D70F41BC3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F737BB-D0DC-4E84-8D23-088CE342C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3BC79C-3394-4315-AB62-AA1B667E7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870EB7-E69C-4DE9-AC7C-6731BC5D1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771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C90DC5-2BF6-4DED-83C0-AFCC3A077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A0544A-D7CF-4027-9EA3-7C9E94C6C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DFE33E-05E9-433F-9882-DBEE80BE9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2E3949-072F-424C-BCA7-50981B25E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5F4D53-7935-4413-8D2E-1809839AD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132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FEA40D-654A-4432-A8EB-FA4E03C59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23AA69-3CAE-429B-915C-DC0865022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6AABBF-74E6-49E7-B276-116AF3B90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AD333C-45C0-4E6C-BD24-A7D58EB86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4F2B70-F264-48B5-BEB4-7DDE943BE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495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EE1069-FFF5-45B9-9B83-F99551290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AB0D4A-F450-438D-95C5-33E6EDAD9F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8BB5341-EFE7-4452-A417-E7EC31C895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9EEC08-FACD-493A-ACB0-809B9743C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4DD274-B39A-4510-B505-2BBE953CF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89B130-C5B6-4BB7-8E46-95B19CF7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729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438BB1-CC58-4022-ADB0-94737C7DF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222FAC-FD76-43F0-9DA5-ED6855814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9FE648-8B8A-46B1-92A6-2103FDAA1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DC5A75B-EB5E-4305-973B-B4CC35018A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1077C79-01F3-40E4-ABBD-2A4FA6BB9E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B56EC22-B237-4084-952A-AC0D7994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F35BFDB-D729-4918-82FC-CF9A54D0D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0A3E8BC-7B3F-4670-848D-52710457A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042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91D47F-5E33-43FE-B768-3ACF130D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EDC1B9-AF41-480F-ABC4-18FBF1E82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1D85347-B44B-4B80-B969-063D1AE94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264C275-6215-4B92-8EE9-ADD8548A7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1603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BDEF565-BACA-4E21-B5E3-03FA51FF7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12AE4A2-D493-4539-92D5-DF8771453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237C82A-4AD2-404E-A9BD-90653E037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314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CA5F62-5232-4DA8-97B5-1D0B33752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DDF8C4-F3F7-42EC-8285-D68C0F311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4F8B2BE-A80D-4E09-981E-6E1118497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8040783-A85D-4FBE-B608-DBF7A6B3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66108E-34AD-4D6B-A544-BBB89CCE7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F6C348-4813-447F-891C-BF9EE7A9F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96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0F864F-1E67-4674-BEC3-1A78B7ED4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FAA5D0-3F48-487B-B786-F8CD2F42E8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9F0667-5B4B-4082-AF3F-E211DB314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B19650-7DA1-4768-9C56-B8A94ACC3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F8E8C36-BA73-43DA-B3ED-4410C9652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46D129-D3A8-4C5A-BE8F-9C3EC0FD9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543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EB7EAA4-0F09-4FE0-8447-8B41ABB5B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7B1D52-5602-4D16-B527-0E0867276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7D3189-B570-49E3-8591-EA277D263C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29FEC-ADF1-4ED7-8AF1-33B9D7A81627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BDDFB6-9B93-4D16-9319-BA4D8CB3CD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0847AD-9828-47FB-B552-8224E1219E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95BC0-4660-4557-9D3A-70E7CAE58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856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ZQA/pyspark-kn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BF58C7-56B0-472D-8451-A8086F2BF0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zh-CN"/>
              <a:t>基于</a:t>
            </a:r>
            <a:r>
              <a:rPr lang="en-US" altLang="zh-CN"/>
              <a:t>pyspark</a:t>
            </a:r>
            <a:r>
              <a:rPr lang="zh-CN" altLang="zh-CN"/>
              <a:t>实现</a:t>
            </a:r>
            <a:r>
              <a:rPr lang="en-US" altLang="zh-CN"/>
              <a:t>knn</a:t>
            </a:r>
            <a:br>
              <a:rPr lang="zh-CN" altLang="zh-CN"/>
            </a:br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E035F9C-0CFB-4E8B-A178-111BF6764E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周延 </a:t>
            </a:r>
            <a:r>
              <a:rPr lang="en-US" altLang="zh-CN"/>
              <a:t>201814853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510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39E9C-EFA4-4027-97C3-2C3A7856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3512860-41CA-4F6C-BE1E-6D42A5490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6" t="36848" r="45808" b="40014"/>
          <a:stretch/>
        </p:blipFill>
        <p:spPr>
          <a:xfrm>
            <a:off x="1789889" y="4139116"/>
            <a:ext cx="8225071" cy="2178659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D69D4B0-EA0B-4775-8196-61666A99BEBE}"/>
              </a:ext>
            </a:extLst>
          </p:cNvPr>
          <p:cNvSpPr txBox="1"/>
          <p:nvPr/>
        </p:nvSpPr>
        <p:spPr>
          <a:xfrm>
            <a:off x="943583" y="1478604"/>
            <a:ext cx="94552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sz="2800"/>
              <a:t>RDD</a:t>
            </a:r>
            <a:r>
              <a:rPr lang="zh-CN" altLang="en-US" sz="2800"/>
              <a:t>读入训练集与测试集并进行</a:t>
            </a:r>
            <a:r>
              <a:rPr lang="en-US" altLang="zh-CN" sz="2800"/>
              <a:t>map</a:t>
            </a:r>
            <a:r>
              <a:rPr lang="zh-CN" altLang="en-US" sz="2800"/>
              <a:t>操作</a:t>
            </a:r>
            <a:endParaRPr lang="en-US" altLang="zh-CN" sz="2800"/>
          </a:p>
          <a:p>
            <a:pPr marL="342900" indent="-342900">
              <a:buFont typeface="+mj-lt"/>
              <a:buAutoNum type="arabicPeriod"/>
            </a:pPr>
            <a:r>
              <a:rPr lang="zh-CN" altLang="en-US" sz="2800"/>
              <a:t>训练集</a:t>
            </a:r>
            <a:r>
              <a:rPr lang="en-US" altLang="zh-CN" sz="2800"/>
              <a:t>key:point_id   value:(data,class)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sz="2800"/>
              <a:t>测试集</a:t>
            </a:r>
            <a:r>
              <a:rPr lang="en-US" altLang="zh-CN" sz="2800"/>
              <a:t>key:point_id   value:data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sz="2800"/>
              <a:t>对训练集与测试集进行</a:t>
            </a:r>
            <a:r>
              <a:rPr lang="en-US" altLang="zh-CN" sz="2800"/>
              <a:t>KNN</a:t>
            </a:r>
            <a:r>
              <a:rPr lang="zh-CN" altLang="en-US" sz="2800"/>
              <a:t>操作</a:t>
            </a:r>
            <a:endParaRPr lang="en-US" altLang="zh-CN" sz="2800"/>
          </a:p>
          <a:p>
            <a:pPr marL="342900" indent="-342900">
              <a:buFont typeface="+mj-lt"/>
              <a:buAutoNum type="arabicPeriod"/>
            </a:pPr>
            <a:r>
              <a:rPr lang="zh-CN" altLang="en-US" sz="2800"/>
              <a:t>输出结果</a:t>
            </a:r>
          </a:p>
        </p:txBody>
      </p:sp>
    </p:spTree>
    <p:extLst>
      <p:ext uri="{BB962C8B-B14F-4D97-AF65-F5344CB8AC3E}">
        <p14:creationId xmlns:p14="http://schemas.microsoft.com/office/powerpoint/2010/main" val="3901370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2D522C-F4FD-488B-802F-515318413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3B5421B-046B-445A-99D6-7179A4B38B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8" t="42102" r="47066" b="45826"/>
          <a:stretch/>
        </p:blipFill>
        <p:spPr>
          <a:xfrm>
            <a:off x="838200" y="3891062"/>
            <a:ext cx="10184482" cy="1439695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596319-9BA8-40B2-9BA4-F888189C81B1}"/>
              </a:ext>
            </a:extLst>
          </p:cNvPr>
          <p:cNvSpPr txBox="1"/>
          <p:nvPr/>
        </p:nvSpPr>
        <p:spPr>
          <a:xfrm>
            <a:off x="982494" y="1690688"/>
            <a:ext cx="9591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sz="2800"/>
              <a:t>将训练集广播</a:t>
            </a:r>
            <a:endParaRPr lang="en-US" altLang="zh-CN" sz="2800"/>
          </a:p>
          <a:p>
            <a:pPr marL="342900" indent="-342900">
              <a:buFont typeface="+mj-lt"/>
              <a:buAutoNum type="arabicPeriod"/>
            </a:pPr>
            <a:r>
              <a:rPr lang="zh-CN" altLang="en-US" sz="2800"/>
              <a:t>对测试集每个点进行</a:t>
            </a:r>
            <a:r>
              <a:rPr lang="en-US" altLang="zh-CN" sz="2800"/>
              <a:t>KNN</a:t>
            </a:r>
            <a:r>
              <a:rPr lang="zh-CN" altLang="en-US" sz="2800"/>
              <a:t>操作</a:t>
            </a:r>
          </a:p>
        </p:txBody>
      </p:sp>
    </p:spTree>
    <p:extLst>
      <p:ext uri="{BB962C8B-B14F-4D97-AF65-F5344CB8AC3E}">
        <p14:creationId xmlns:p14="http://schemas.microsoft.com/office/powerpoint/2010/main" val="198872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2DA129-A7B8-424E-8BC2-FA573A99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E64CCA7-B2DB-4E3C-ADEC-D778BC6F7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1" t="21981" r="48197" b="57452"/>
          <a:stretch/>
        </p:blipFill>
        <p:spPr>
          <a:xfrm>
            <a:off x="838200" y="4426084"/>
            <a:ext cx="8127482" cy="1984443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EE28E2C-8633-45A2-A1D1-CBB051D42C94}"/>
              </a:ext>
            </a:extLst>
          </p:cNvPr>
          <p:cNvSpPr txBox="1"/>
          <p:nvPr/>
        </p:nvSpPr>
        <p:spPr>
          <a:xfrm>
            <a:off x="933855" y="1690688"/>
            <a:ext cx="81225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2800"/>
              <a:t>对训练集中每个点计算距离</a:t>
            </a:r>
            <a:endParaRPr lang="en-US" altLang="zh-CN" sz="2800"/>
          </a:p>
          <a:p>
            <a:pPr marL="514350" indent="-514350">
              <a:buFont typeface="+mj-lt"/>
              <a:buAutoNum type="arabicPeriod"/>
            </a:pPr>
            <a:r>
              <a:rPr lang="zh-CN" altLang="en-US" sz="2800"/>
              <a:t>找出最近的</a:t>
            </a:r>
            <a:r>
              <a:rPr lang="en-US" altLang="zh-CN" sz="2800"/>
              <a:t>K</a:t>
            </a:r>
            <a:r>
              <a:rPr lang="zh-CN" altLang="en-US" sz="2800"/>
              <a:t>个</a:t>
            </a:r>
            <a:endParaRPr lang="en-US" altLang="zh-CN" sz="2800"/>
          </a:p>
          <a:p>
            <a:pPr marL="514350" indent="-514350">
              <a:buFont typeface="+mj-lt"/>
              <a:buAutoNum type="arabicPeriod"/>
            </a:pPr>
            <a:r>
              <a:rPr lang="zh-CN" altLang="en-US" sz="2800"/>
              <a:t>对</a:t>
            </a:r>
            <a:r>
              <a:rPr lang="en-US" altLang="zh-CN" sz="2800"/>
              <a:t>K</a:t>
            </a:r>
            <a:r>
              <a:rPr lang="zh-CN" altLang="en-US" sz="2800"/>
              <a:t>个点统计类别</a:t>
            </a:r>
            <a:endParaRPr lang="en-US" altLang="zh-CN" sz="2800"/>
          </a:p>
          <a:p>
            <a:pPr marL="514350" indent="-514350">
              <a:buFont typeface="+mj-lt"/>
              <a:buAutoNum type="arabicPeriod"/>
            </a:pPr>
            <a:r>
              <a:rPr lang="zh-CN" altLang="en-US" sz="2800"/>
              <a:t>找出数目最多的类别</a:t>
            </a:r>
            <a:endParaRPr lang="en-US" altLang="zh-CN" sz="2800"/>
          </a:p>
          <a:p>
            <a:pPr marL="514350" indent="-514350">
              <a:buFont typeface="+mj-lt"/>
              <a:buAutoNum type="arabicPeriod"/>
            </a:pPr>
            <a:r>
              <a:rPr lang="zh-CN" altLang="en-US" sz="2800"/>
              <a:t>返回</a:t>
            </a:r>
            <a:r>
              <a:rPr lang="en-US" altLang="zh-CN" sz="2800"/>
              <a:t>key:point_id   value:class</a:t>
            </a:r>
            <a:endParaRPr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1029639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DB4861-343F-42FF-90FC-082FE5748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结果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C12410-D62C-43F0-8351-6CFCC4EF35A6}"/>
              </a:ext>
            </a:extLst>
          </p:cNvPr>
          <p:cNvSpPr txBox="1"/>
          <p:nvPr/>
        </p:nvSpPr>
        <p:spPr>
          <a:xfrm>
            <a:off x="963038" y="1690688"/>
            <a:ext cx="49805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/>
              <a:t>part-00000</a:t>
            </a:r>
            <a:r>
              <a:rPr lang="zh-CN" altLang="en-US" sz="2800"/>
              <a:t>和</a:t>
            </a:r>
            <a:r>
              <a:rPr lang="en-US" altLang="zh-CN" sz="2800"/>
              <a:t>part-00001</a:t>
            </a:r>
            <a:r>
              <a:rPr lang="zh-CN" altLang="en-US" sz="2800"/>
              <a:t>即为</a:t>
            </a:r>
            <a:r>
              <a:rPr lang="en-US" altLang="zh-CN" sz="2800"/>
              <a:t>RDD</a:t>
            </a:r>
            <a:r>
              <a:rPr lang="zh-CN" altLang="en-US" sz="2800"/>
              <a:t>结果输出，如果数据量更多会被分为更多的</a:t>
            </a:r>
            <a:r>
              <a:rPr lang="en-US" altLang="zh-CN" sz="2800"/>
              <a:t>part</a:t>
            </a:r>
            <a:endParaRPr lang="zh-CN" altLang="en-US" sz="2800"/>
          </a:p>
        </p:txBody>
      </p:sp>
      <p:pic>
        <p:nvPicPr>
          <p:cNvPr id="14" name="内容占位符 13">
            <a:extLst>
              <a:ext uri="{FF2B5EF4-FFF2-40B4-BE49-F238E27FC236}">
                <a16:creationId xmlns:a16="http://schemas.microsoft.com/office/drawing/2014/main" id="{AED2AAA1-AB6E-4518-A895-A54202BE25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3" t="33479" r="44174" b="48478"/>
          <a:stretch/>
        </p:blipFill>
        <p:spPr>
          <a:xfrm>
            <a:off x="963038" y="3180074"/>
            <a:ext cx="5536787" cy="1204487"/>
          </a:xfr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717F6C2C-87E4-4F01-8FF9-4A3E891AF7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" r="71356" b="36029"/>
          <a:stretch/>
        </p:blipFill>
        <p:spPr>
          <a:xfrm>
            <a:off x="7283880" y="365125"/>
            <a:ext cx="3743015" cy="529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9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3D78AA-5616-4653-A4EF-2BA72BC1D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结果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90DBF47-0064-4A70-ABF4-1FDEE7685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1" t="36894" r="62242" b="16383"/>
          <a:stretch/>
        </p:blipFill>
        <p:spPr>
          <a:xfrm>
            <a:off x="699508" y="2476948"/>
            <a:ext cx="5130471" cy="4381052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486B886-D1EB-4EC6-A43E-9FF32A563BC7}"/>
              </a:ext>
            </a:extLst>
          </p:cNvPr>
          <p:cNvSpPr txBox="1"/>
          <p:nvPr/>
        </p:nvSpPr>
        <p:spPr>
          <a:xfrm>
            <a:off x="838200" y="1566153"/>
            <a:ext cx="8492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2800"/>
              <a:t>K</a:t>
            </a:r>
            <a:r>
              <a:rPr lang="zh-CN" altLang="en-US" sz="2800"/>
              <a:t>从</a:t>
            </a:r>
            <a:r>
              <a:rPr lang="en-US" altLang="zh-CN" sz="2800"/>
              <a:t>4-12</a:t>
            </a:r>
            <a:r>
              <a:rPr lang="zh-CN" altLang="en-US" sz="2800"/>
              <a:t>的结果如下</a:t>
            </a:r>
            <a:endParaRPr lang="en-US" altLang="zh-CN" sz="2800"/>
          </a:p>
          <a:p>
            <a:pPr marL="514350" indent="-514350">
              <a:buFont typeface="+mj-lt"/>
              <a:buAutoNum type="arabicPeriod"/>
            </a:pPr>
            <a:r>
              <a:rPr lang="en-US" altLang="zh-CN" sz="2800"/>
              <a:t>K=9</a:t>
            </a:r>
            <a:r>
              <a:rPr lang="zh-CN" altLang="en-US" sz="2800"/>
              <a:t>时结果最稳定</a:t>
            </a:r>
          </a:p>
        </p:txBody>
      </p:sp>
    </p:spTree>
    <p:extLst>
      <p:ext uri="{BB962C8B-B14F-4D97-AF65-F5344CB8AC3E}">
        <p14:creationId xmlns:p14="http://schemas.microsoft.com/office/powerpoint/2010/main" val="3339423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BE3C81-DE0E-49A4-9F95-FE024BD4D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结论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4134AB-6689-48DB-B2FD-69A6F9C7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了解了</a:t>
            </a:r>
            <a:r>
              <a:rPr lang="en-US" altLang="zh-CN"/>
              <a:t>jdk</a:t>
            </a:r>
            <a:r>
              <a:rPr lang="zh-CN" altLang="en-US"/>
              <a:t>、</a:t>
            </a:r>
            <a:r>
              <a:rPr lang="en-US" altLang="zh-CN"/>
              <a:t>hadoop</a:t>
            </a:r>
            <a:r>
              <a:rPr lang="zh-CN" altLang="en-US"/>
              <a:t>、</a:t>
            </a:r>
            <a:r>
              <a:rPr lang="en-US" altLang="zh-CN"/>
              <a:t>scala</a:t>
            </a:r>
            <a:r>
              <a:rPr lang="zh-CN" altLang="en-US"/>
              <a:t>、</a:t>
            </a:r>
            <a:r>
              <a:rPr lang="en-US" altLang="zh-CN"/>
              <a:t>spark</a:t>
            </a:r>
            <a:r>
              <a:rPr lang="zh-CN" altLang="en-US"/>
              <a:t>的安装与运行，简单了解了</a:t>
            </a:r>
            <a:r>
              <a:rPr lang="en-US" altLang="zh-CN"/>
              <a:t>pyspark</a:t>
            </a:r>
            <a:r>
              <a:rPr lang="zh-CN" altLang="en-US"/>
              <a:t>的一些函数与类，通过</a:t>
            </a:r>
            <a:r>
              <a:rPr lang="en-US" altLang="zh-CN"/>
              <a:t>pyspark</a:t>
            </a:r>
            <a:r>
              <a:rPr lang="zh-CN" altLang="en-US"/>
              <a:t>简单实现分布式</a:t>
            </a:r>
            <a:r>
              <a:rPr lang="en-US" altLang="zh-CN"/>
              <a:t>KNN</a:t>
            </a:r>
            <a:r>
              <a:rPr lang="zh-CN" altLang="en-US"/>
              <a:t>，结果良好</a:t>
            </a:r>
            <a:endParaRPr lang="en-US" altLang="zh-CN"/>
          </a:p>
          <a:p>
            <a:r>
              <a:rPr lang="zh-CN" altLang="en-US"/>
              <a:t>可于</a:t>
            </a:r>
            <a:r>
              <a:rPr lang="en-US" altLang="zh-CN">
                <a:hlinkClick r:id="rId2"/>
              </a:rPr>
              <a:t>https://github.com/FZQA/pyspark-knn</a:t>
            </a:r>
            <a:r>
              <a:rPr lang="zh-CN" altLang="en-US"/>
              <a:t>查看代码</a:t>
            </a:r>
          </a:p>
        </p:txBody>
      </p:sp>
    </p:spTree>
    <p:extLst>
      <p:ext uri="{BB962C8B-B14F-4D97-AF65-F5344CB8AC3E}">
        <p14:creationId xmlns:p14="http://schemas.microsoft.com/office/powerpoint/2010/main" val="4135444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BABA8C-9D9D-406D-A973-1F8EF412F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Apache Spark</a:t>
            </a:r>
            <a:r>
              <a:rPr lang="zh-CN" altLang="en-US"/>
              <a:t>与</a:t>
            </a:r>
            <a:r>
              <a:rPr lang="en-US" altLang="zh-CN"/>
              <a:t>pyspark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1946A6-CF1E-4C68-9432-B308EA938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Apache Spark</a:t>
            </a:r>
            <a:r>
              <a:rPr lang="zh-CN" altLang="zh-CN"/>
              <a:t>是用</a:t>
            </a:r>
            <a:r>
              <a:rPr lang="en-US" altLang="zh-CN"/>
              <a:t>Scala</a:t>
            </a:r>
            <a:r>
              <a:rPr lang="zh-CN" altLang="zh-CN"/>
              <a:t>编程语言编写的。为了用</a:t>
            </a:r>
            <a:r>
              <a:rPr lang="en-US" altLang="zh-CN"/>
              <a:t>Spark</a:t>
            </a:r>
            <a:r>
              <a:rPr lang="zh-CN" altLang="zh-CN"/>
              <a:t>支持</a:t>
            </a:r>
            <a:r>
              <a:rPr lang="en-US" altLang="zh-CN"/>
              <a:t>Python</a:t>
            </a:r>
            <a:r>
              <a:rPr lang="zh-CN" altLang="zh-CN"/>
              <a:t>，</a:t>
            </a:r>
            <a:r>
              <a:rPr lang="en-US" altLang="zh-CN"/>
              <a:t>Apache Spark</a:t>
            </a:r>
            <a:r>
              <a:rPr lang="zh-CN" altLang="zh-CN"/>
              <a:t>社区发布了一个工具</a:t>
            </a:r>
            <a:r>
              <a:rPr lang="en-US" altLang="zh-CN"/>
              <a:t>PySpark</a:t>
            </a:r>
            <a:r>
              <a:rPr lang="zh-CN" altLang="zh-CN"/>
              <a:t>。使用</a:t>
            </a:r>
            <a:r>
              <a:rPr lang="en-US" altLang="zh-CN"/>
              <a:t>PySpark</a:t>
            </a:r>
            <a:r>
              <a:rPr lang="zh-CN" altLang="zh-CN"/>
              <a:t>，就可以使用</a:t>
            </a:r>
            <a:r>
              <a:rPr lang="en-US" altLang="zh-CN"/>
              <a:t>Python</a:t>
            </a:r>
            <a:r>
              <a:rPr lang="zh-CN" altLang="zh-CN"/>
              <a:t>编程语言处理</a:t>
            </a:r>
            <a:r>
              <a:rPr lang="en-US" altLang="zh-CN"/>
              <a:t>RDD</a:t>
            </a:r>
            <a:r>
              <a:rPr lang="zh-CN" altLang="zh-CN"/>
              <a:t>。</a:t>
            </a:r>
            <a:endParaRPr lang="en-US" altLang="zh-CN"/>
          </a:p>
          <a:p>
            <a:r>
              <a:rPr lang="en-US" altLang="zh-CN"/>
              <a:t>http://spark.apache.org/docs/latest/api/python/</a:t>
            </a:r>
            <a:endParaRPr lang="zh-CN" altLang="zh-CN"/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016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942323-A7E4-459E-835A-C1A0755E2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sklearn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0A3F08-F1D9-42F6-B07E-94A6BC71F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自</a:t>
            </a:r>
            <a:r>
              <a:rPr lang="en-US" altLang="zh-CN"/>
              <a:t>2007</a:t>
            </a:r>
            <a:r>
              <a:rPr lang="zh-CN" altLang="en-US"/>
              <a:t>年发布以来，</a:t>
            </a:r>
            <a:r>
              <a:rPr lang="en-US" altLang="zh-CN"/>
              <a:t>scikit-learn</a:t>
            </a:r>
            <a:r>
              <a:rPr lang="zh-CN" altLang="en-US"/>
              <a:t>已经成为</a:t>
            </a:r>
            <a:r>
              <a:rPr lang="en-US" altLang="zh-CN"/>
              <a:t>Python</a:t>
            </a:r>
            <a:r>
              <a:rPr lang="zh-CN" altLang="en-US"/>
              <a:t>重要的机器学习库了，</a:t>
            </a:r>
            <a:r>
              <a:rPr lang="en-US" altLang="zh-CN"/>
              <a:t>scikit-learn</a:t>
            </a:r>
            <a:r>
              <a:rPr lang="zh-CN" altLang="en-US"/>
              <a:t>简称</a:t>
            </a:r>
            <a:r>
              <a:rPr lang="en-US" altLang="zh-CN"/>
              <a:t>sklearn</a:t>
            </a:r>
            <a:r>
              <a:rPr lang="zh-CN" altLang="en-US"/>
              <a:t>，支持包括分类，回归，降维和聚类四大机器学习算法。还包括了特征提取，数据处理和模型评估者三大模块。</a:t>
            </a:r>
            <a:endParaRPr lang="en-US" altLang="zh-CN"/>
          </a:p>
          <a:p>
            <a:r>
              <a:rPr lang="en-US" altLang="zh-CN"/>
              <a:t>Sklearn</a:t>
            </a:r>
            <a:r>
              <a:rPr lang="zh-CN" altLang="en-US"/>
              <a:t>不仅提供分类的接口还提供了一些数据集（这里我们主要用</a:t>
            </a:r>
            <a:r>
              <a:rPr lang="en-US" altLang="zh-CN"/>
              <a:t>sklearn</a:t>
            </a:r>
            <a:r>
              <a:rPr lang="zh-CN" altLang="en-US"/>
              <a:t>提供的数据集）</a:t>
            </a:r>
            <a:endParaRPr lang="en-US" altLang="zh-CN"/>
          </a:p>
          <a:p>
            <a:r>
              <a:rPr lang="en-US" altLang="zh-CN"/>
              <a:t>https://scikit-learn.org/stable/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7278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9BC2DD-54CC-4873-A3DD-905AA6FA8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环境安装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AACF87-F607-4380-B703-3B57F7443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安装</a:t>
            </a:r>
            <a:r>
              <a:rPr lang="en-US" altLang="zh-CN"/>
              <a:t>JDK+Hadoop+scala+spark</a:t>
            </a:r>
          </a:p>
          <a:p>
            <a:r>
              <a:rPr lang="zh-CN" altLang="en-US"/>
              <a:t>输入</a:t>
            </a:r>
            <a:r>
              <a:rPr lang="en-US" altLang="zh-CN"/>
              <a:t>pyspark</a:t>
            </a:r>
            <a:r>
              <a:rPr lang="zh-CN" altLang="en-US"/>
              <a:t>即可启动</a:t>
            </a:r>
            <a:r>
              <a:rPr lang="en-US" altLang="zh-CN"/>
              <a:t>spark</a:t>
            </a:r>
          </a:p>
          <a:p>
            <a:r>
              <a:rPr lang="zh-CN" altLang="en-US"/>
              <a:t>开发环境</a:t>
            </a:r>
            <a:r>
              <a:rPr lang="en-US" altLang="zh-CN"/>
              <a:t>python3.6 ubuntu18.04  IDE:pycharm</a:t>
            </a:r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B0706A-8E18-4381-9CB5-052D9ED8D3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6" t="7376" r="26437" b="52624"/>
          <a:stretch/>
        </p:blipFill>
        <p:spPr>
          <a:xfrm>
            <a:off x="838200" y="3429000"/>
            <a:ext cx="10437501" cy="333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13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4A5C5D-56F2-4C55-9425-F3096B94D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hadoop</a:t>
            </a:r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29F4637-E985-4C9F-A01F-EE02A9376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7147"/>
            <a:ext cx="8677072" cy="4880853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52A9762-3E3A-4CAB-832F-F18E5ED44DB5}"/>
              </a:ext>
            </a:extLst>
          </p:cNvPr>
          <p:cNvSpPr txBox="1"/>
          <p:nvPr/>
        </p:nvSpPr>
        <p:spPr>
          <a:xfrm>
            <a:off x="838200" y="1429078"/>
            <a:ext cx="8004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进入本机</a:t>
            </a:r>
            <a:r>
              <a:rPr lang="en-US" altLang="zh-CN" sz="2800"/>
              <a:t>50070</a:t>
            </a:r>
            <a:r>
              <a:rPr lang="zh-CN" altLang="en-US" sz="2800"/>
              <a:t>端口查看</a:t>
            </a:r>
            <a:r>
              <a:rPr lang="en-US" altLang="zh-CN" sz="2800"/>
              <a:t>hadoop</a:t>
            </a:r>
            <a:r>
              <a:rPr lang="zh-CN" altLang="en-US" sz="2800"/>
              <a:t>运行情况</a:t>
            </a:r>
          </a:p>
        </p:txBody>
      </p:sp>
    </p:spTree>
    <p:extLst>
      <p:ext uri="{BB962C8B-B14F-4D97-AF65-F5344CB8AC3E}">
        <p14:creationId xmlns:p14="http://schemas.microsoft.com/office/powerpoint/2010/main" val="481470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3E9C68-6B75-4F6E-9F60-FBBDE757F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spark</a:t>
            </a:r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FFDB34B-8454-4BE2-BD64-04383702C7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76550"/>
            <a:ext cx="8500354" cy="4781449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214B127-DD3E-43F5-B4B0-4758EB068315}"/>
              </a:ext>
            </a:extLst>
          </p:cNvPr>
          <p:cNvSpPr txBox="1"/>
          <p:nvPr/>
        </p:nvSpPr>
        <p:spPr>
          <a:xfrm>
            <a:off x="838200" y="1429078"/>
            <a:ext cx="8004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进入本机</a:t>
            </a:r>
            <a:r>
              <a:rPr lang="en-US" altLang="zh-CN" sz="2800"/>
              <a:t>4040</a:t>
            </a:r>
            <a:r>
              <a:rPr lang="zh-CN" altLang="en-US" sz="2800"/>
              <a:t>端口查看</a:t>
            </a:r>
            <a:r>
              <a:rPr lang="en-US" altLang="zh-CN" sz="2800"/>
              <a:t>spark</a:t>
            </a:r>
            <a:r>
              <a:rPr lang="zh-CN" altLang="en-US" sz="2800"/>
              <a:t>运行情况</a:t>
            </a:r>
          </a:p>
        </p:txBody>
      </p:sp>
    </p:spTree>
    <p:extLst>
      <p:ext uri="{BB962C8B-B14F-4D97-AF65-F5344CB8AC3E}">
        <p14:creationId xmlns:p14="http://schemas.microsoft.com/office/powerpoint/2010/main" val="1456876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1BE4AA-D227-458A-BF30-CFD7F5D5D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实验思路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C68A90-D235-4A19-B4D6-F64B52C92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/>
              <a:t>从</a:t>
            </a:r>
            <a:r>
              <a:rPr lang="en-US" altLang="zh-CN"/>
              <a:t>sklearn</a:t>
            </a:r>
            <a:r>
              <a:rPr lang="zh-CN" altLang="en-US"/>
              <a:t>获取数据，将数据分为训练集与测试集，并将训练集、测试集和测试集的理论结果写入</a:t>
            </a:r>
            <a:r>
              <a:rPr lang="en-US" altLang="zh-CN"/>
              <a:t>csv</a:t>
            </a:r>
            <a:r>
              <a:rPr lang="zh-CN" altLang="en-US"/>
              <a:t>文件中，分别为</a:t>
            </a:r>
            <a:r>
              <a:rPr lang="en-US" altLang="zh-CN"/>
              <a:t>train.csv</a:t>
            </a:r>
            <a:r>
              <a:rPr lang="zh-CN" altLang="en-US"/>
              <a:t>、</a:t>
            </a:r>
            <a:r>
              <a:rPr lang="en-US" altLang="zh-CN"/>
              <a:t>test.csv</a:t>
            </a:r>
            <a:r>
              <a:rPr lang="zh-CN" altLang="en-US"/>
              <a:t>、</a:t>
            </a:r>
            <a:r>
              <a:rPr lang="en-US" altLang="zh-CN"/>
              <a:t>testresult.csv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/>
              <a:t>将训练集和测试集读入</a:t>
            </a:r>
            <a:r>
              <a:rPr lang="en-US" altLang="zh-CN"/>
              <a:t>RDD</a:t>
            </a:r>
            <a:r>
              <a:rPr lang="zh-CN" altLang="en-US"/>
              <a:t>中，将训练集广播，对测试集每一个点计算与训练集中每个点的距离，统计距离最近前</a:t>
            </a:r>
            <a:r>
              <a:rPr lang="en-US" altLang="zh-CN"/>
              <a:t>K</a:t>
            </a:r>
            <a:r>
              <a:rPr lang="zh-CN" altLang="en-US"/>
              <a:t>个点，统计这</a:t>
            </a:r>
            <a:r>
              <a:rPr lang="en-US" altLang="zh-CN"/>
              <a:t>K</a:t>
            </a:r>
            <a:r>
              <a:rPr lang="zh-CN" altLang="en-US"/>
              <a:t>个点的类别，数量最多的类别作为将测试集该点类别</a:t>
            </a:r>
            <a:endParaRPr lang="en-US" altLang="zh-CN"/>
          </a:p>
          <a:p>
            <a:pPr marL="514350" indent="-514350">
              <a:buFont typeface="+mj-lt"/>
              <a:buAutoNum type="arabicPeriod"/>
            </a:pPr>
            <a:r>
              <a:rPr lang="zh-CN" altLang="en-US"/>
              <a:t>将测试后的分类数据与理论数据相比，得出预测错误的个数</a:t>
            </a:r>
            <a:endParaRPr lang="en-US" altLang="zh-CN"/>
          </a:p>
          <a:p>
            <a:pPr marL="514350" indent="-514350">
              <a:buFont typeface="+mj-lt"/>
              <a:buAutoNum type="arabicPeriod"/>
            </a:pPr>
            <a:r>
              <a:rPr lang="zh-CN" altLang="en-US"/>
              <a:t>改变</a:t>
            </a:r>
            <a:r>
              <a:rPr lang="en-US" altLang="zh-CN"/>
              <a:t>K</a:t>
            </a:r>
            <a:r>
              <a:rPr lang="zh-CN" altLang="en-US"/>
              <a:t>，选择使得预测错误最少的</a:t>
            </a:r>
            <a:r>
              <a:rPr lang="en-US" altLang="zh-CN"/>
              <a:t>K</a:t>
            </a:r>
            <a:r>
              <a:rPr lang="zh-CN" altLang="en-US"/>
              <a:t>值</a:t>
            </a:r>
          </a:p>
        </p:txBody>
      </p:sp>
    </p:spTree>
    <p:extLst>
      <p:ext uri="{BB962C8B-B14F-4D97-AF65-F5344CB8AC3E}">
        <p14:creationId xmlns:p14="http://schemas.microsoft.com/office/powerpoint/2010/main" val="4119478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FE22F2-5C6F-4CDA-9BDB-605A10270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代码结构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2EBFE25-DE84-448C-A13A-B2B659BBCF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7" t="9811" r="78960" b="22617"/>
          <a:stretch/>
        </p:blipFill>
        <p:spPr>
          <a:xfrm>
            <a:off x="9688749" y="670057"/>
            <a:ext cx="2503251" cy="5517886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30F17A5-E01E-43AF-90D6-F8FA10008DD4}"/>
              </a:ext>
            </a:extLst>
          </p:cNvPr>
          <p:cNvSpPr txBox="1"/>
          <p:nvPr/>
        </p:nvSpPr>
        <p:spPr>
          <a:xfrm>
            <a:off x="992221" y="1848255"/>
            <a:ext cx="814529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/>
              <a:t>spark.py :</a:t>
            </a:r>
            <a:r>
              <a:rPr lang="zh-CN" altLang="en-US" sz="2800"/>
              <a:t>基于</a:t>
            </a:r>
            <a:r>
              <a:rPr lang="en-US" altLang="zh-CN" sz="2800"/>
              <a:t>pyspark</a:t>
            </a:r>
            <a:r>
              <a:rPr lang="zh-CN" altLang="en-US" sz="2800"/>
              <a:t>实现的</a:t>
            </a:r>
            <a:r>
              <a:rPr lang="en-US" altLang="zh-CN" sz="2800"/>
              <a:t>KNN</a:t>
            </a:r>
            <a:r>
              <a:rPr lang="zh-CN" altLang="en-US" sz="2800"/>
              <a:t>代码</a:t>
            </a:r>
            <a:endParaRPr lang="en-US" altLang="zh-CN" sz="2800"/>
          </a:p>
          <a:p>
            <a:r>
              <a:rPr lang="en-US" altLang="zh-CN" sz="2800"/>
              <a:t>sk.py:</a:t>
            </a:r>
            <a:r>
              <a:rPr lang="zh-CN" altLang="en-US" sz="2800"/>
              <a:t>处理</a:t>
            </a:r>
            <a:r>
              <a:rPr lang="en-US" altLang="zh-CN" sz="2800"/>
              <a:t>sklearn</a:t>
            </a:r>
            <a:r>
              <a:rPr lang="zh-CN" altLang="en-US" sz="2800"/>
              <a:t>的</a:t>
            </a:r>
            <a:r>
              <a:rPr lang="en-US" altLang="zh-CN" sz="2800"/>
              <a:t>iris</a:t>
            </a:r>
            <a:r>
              <a:rPr lang="zh-CN" altLang="en-US" sz="2800"/>
              <a:t>数据集</a:t>
            </a:r>
            <a:endParaRPr lang="en-US" altLang="zh-CN" sz="2800"/>
          </a:p>
          <a:p>
            <a:r>
              <a:rPr lang="en-US" altLang="zh-CN" sz="2800"/>
              <a:t>correct.py :</a:t>
            </a:r>
            <a:r>
              <a:rPr lang="zh-CN" altLang="en-US" sz="2800"/>
              <a:t>判断预测错误的个数</a:t>
            </a:r>
            <a:endParaRPr lang="en-US" altLang="zh-CN" sz="2800"/>
          </a:p>
          <a:p>
            <a:r>
              <a:rPr lang="en-US" altLang="zh-CN" sz="2800"/>
              <a:t>knn-result*:</a:t>
            </a:r>
            <a:r>
              <a:rPr lang="zh-CN" altLang="en-US" sz="2800"/>
              <a:t>通过</a:t>
            </a:r>
            <a:r>
              <a:rPr lang="en-US" altLang="zh-CN" sz="2800"/>
              <a:t>saveAsTextFile</a:t>
            </a:r>
            <a:r>
              <a:rPr lang="zh-CN" altLang="en-US" sz="2800"/>
              <a:t>存放</a:t>
            </a:r>
            <a:r>
              <a:rPr lang="en-US" altLang="zh-CN" sz="2800"/>
              <a:t>RDD</a:t>
            </a:r>
            <a:r>
              <a:rPr lang="zh-CN" altLang="en-US" sz="2800"/>
              <a:t>的文件夹，里面存放的分类结果</a:t>
            </a:r>
            <a:endParaRPr lang="en-US" altLang="zh-CN" sz="2800"/>
          </a:p>
          <a:p>
            <a:r>
              <a:rPr lang="en-US" altLang="zh-CN" sz="2800"/>
              <a:t>train.csv:</a:t>
            </a:r>
            <a:r>
              <a:rPr lang="zh-CN" altLang="en-US" sz="2800"/>
              <a:t>训练数据</a:t>
            </a:r>
            <a:endParaRPr lang="en-US" altLang="zh-CN" sz="2800"/>
          </a:p>
          <a:p>
            <a:r>
              <a:rPr lang="en-US" altLang="zh-CN" sz="2800"/>
              <a:t>test.csv:</a:t>
            </a:r>
            <a:r>
              <a:rPr lang="zh-CN" altLang="en-US" sz="2800"/>
              <a:t>测试数据</a:t>
            </a:r>
            <a:endParaRPr lang="en-US" altLang="zh-CN" sz="2800"/>
          </a:p>
          <a:p>
            <a:r>
              <a:rPr lang="en-US" altLang="zh-CN" sz="2800"/>
              <a:t>testresult.csv:</a:t>
            </a:r>
            <a:r>
              <a:rPr lang="zh-CN" altLang="en-US" sz="2800"/>
              <a:t>测试数据的理论结果</a:t>
            </a:r>
          </a:p>
        </p:txBody>
      </p:sp>
    </p:spTree>
    <p:extLst>
      <p:ext uri="{BB962C8B-B14F-4D97-AF65-F5344CB8AC3E}">
        <p14:creationId xmlns:p14="http://schemas.microsoft.com/office/powerpoint/2010/main" val="2308600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DAAB2D-9CF8-462C-950D-190CE12BF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7C58E62-819F-4613-A1C3-F7B588DDA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3" t="58421" r="48449" b="20565"/>
          <a:stretch/>
        </p:blipFill>
        <p:spPr>
          <a:xfrm>
            <a:off x="982494" y="3881335"/>
            <a:ext cx="9246196" cy="2490282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7617A15-6DB1-4036-BF9A-8558D6F504B0}"/>
              </a:ext>
            </a:extLst>
          </p:cNvPr>
          <p:cNvSpPr txBox="1"/>
          <p:nvPr/>
        </p:nvSpPr>
        <p:spPr>
          <a:xfrm>
            <a:off x="982494" y="1595336"/>
            <a:ext cx="1000976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sz="2800"/>
              <a:t>判断输出的文件夹是否存在，存在删除，不存在</a:t>
            </a:r>
            <a:r>
              <a:rPr lang="en-US" altLang="zh-CN" sz="2800"/>
              <a:t>pass</a:t>
            </a:r>
            <a:r>
              <a:rPr lang="zh-CN" altLang="en-US" sz="2800"/>
              <a:t>（</a:t>
            </a:r>
            <a:r>
              <a:rPr lang="en-US" altLang="zh-CN" sz="2800"/>
              <a:t> saveAsTextFile </a:t>
            </a:r>
            <a:r>
              <a:rPr lang="zh-CN" altLang="en-US" sz="2800"/>
              <a:t>会讲结果保存在文件夹里，若文件夹存在会报错）</a:t>
            </a:r>
            <a:endParaRPr lang="en-US" altLang="zh-CN" sz="2800"/>
          </a:p>
          <a:p>
            <a:pPr marL="342900" indent="-342900">
              <a:buFont typeface="+mj-lt"/>
              <a:buAutoNum type="arabicPeriod"/>
            </a:pPr>
            <a:r>
              <a:rPr lang="en-US" altLang="zh-CN" sz="2800"/>
              <a:t>K</a:t>
            </a:r>
            <a:r>
              <a:rPr lang="zh-CN" altLang="en-US" sz="2800"/>
              <a:t>从</a:t>
            </a:r>
            <a:r>
              <a:rPr lang="en-US" altLang="zh-CN" sz="2800"/>
              <a:t>4</a:t>
            </a:r>
            <a:r>
              <a:rPr lang="zh-CN" altLang="en-US" sz="2800"/>
              <a:t>至</a:t>
            </a:r>
            <a:r>
              <a:rPr lang="en-US" altLang="zh-CN" sz="2800"/>
              <a:t>13</a:t>
            </a:r>
            <a:r>
              <a:rPr lang="zh-CN" altLang="en-US" sz="2800"/>
              <a:t>迭代，广播</a:t>
            </a:r>
            <a:r>
              <a:rPr lang="en-US" altLang="zh-CN" sz="2800"/>
              <a:t>K</a:t>
            </a:r>
            <a:r>
              <a:rPr lang="zh-CN" altLang="en-US" sz="2800"/>
              <a:t>，进行</a:t>
            </a:r>
            <a:r>
              <a:rPr lang="en-US" altLang="zh-CN" sz="2800"/>
              <a:t>KNN</a:t>
            </a:r>
            <a:r>
              <a:rPr lang="zh-CN" altLang="en-US" sz="2800"/>
              <a:t>，输出结果</a:t>
            </a:r>
            <a:endParaRPr lang="en-US" altLang="zh-CN" sz="2800"/>
          </a:p>
          <a:p>
            <a:pPr marL="342900" indent="-342900">
              <a:buFont typeface="+mj-lt"/>
              <a:buAutoNum type="arabicPeriod"/>
            </a:pPr>
            <a:r>
              <a:rPr lang="zh-CN" altLang="en-US" sz="2800"/>
              <a:t>将测试结果与理论结果进行比较输出预测错误的个数</a:t>
            </a:r>
          </a:p>
        </p:txBody>
      </p:sp>
    </p:spTree>
    <p:extLst>
      <p:ext uri="{BB962C8B-B14F-4D97-AF65-F5344CB8AC3E}">
        <p14:creationId xmlns:p14="http://schemas.microsoft.com/office/powerpoint/2010/main" val="3257235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606</Words>
  <Application>Microsoft Office PowerPoint</Application>
  <PresentationFormat>宽屏</PresentationFormat>
  <Paragraphs>57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基于pyspark实现knn </vt:lpstr>
      <vt:lpstr>Apache Spark与pyspark</vt:lpstr>
      <vt:lpstr>sklearn</vt:lpstr>
      <vt:lpstr>环境安装</vt:lpstr>
      <vt:lpstr>hadoop</vt:lpstr>
      <vt:lpstr>spark</vt:lpstr>
      <vt:lpstr>实验思路</vt:lpstr>
      <vt:lpstr>代码结构</vt:lpstr>
      <vt:lpstr>代码</vt:lpstr>
      <vt:lpstr>代码</vt:lpstr>
      <vt:lpstr>代码</vt:lpstr>
      <vt:lpstr>代码</vt:lpstr>
      <vt:lpstr>结果</vt:lpstr>
      <vt:lpstr>结果</vt:lpstr>
      <vt:lpstr>结论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基于pyspark和sklearn实现knn </dc:title>
  <dc:creator>周 延</dc:creator>
  <cp:lastModifiedBy>周 延</cp:lastModifiedBy>
  <cp:revision>19</cp:revision>
  <dcterms:created xsi:type="dcterms:W3CDTF">2019-06-28T01:53:43Z</dcterms:created>
  <dcterms:modified xsi:type="dcterms:W3CDTF">2019-06-28T12:13:42Z</dcterms:modified>
</cp:coreProperties>
</file>

<file path=docProps/thumbnail.jpeg>
</file>